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468" r:id="rId2"/>
    <p:sldId id="503" r:id="rId3"/>
    <p:sldId id="499" r:id="rId4"/>
    <p:sldId id="504" r:id="rId5"/>
    <p:sldId id="502" r:id="rId6"/>
    <p:sldId id="508" r:id="rId7"/>
    <p:sldId id="509" r:id="rId8"/>
    <p:sldId id="511" r:id="rId9"/>
    <p:sldId id="513" r:id="rId10"/>
    <p:sldId id="505" r:id="rId11"/>
    <p:sldId id="264"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04"/>
    <p:restoredTop sz="86369"/>
  </p:normalViewPr>
  <p:slideViewPr>
    <p:cSldViewPr snapToGrid="0">
      <p:cViewPr varScale="1">
        <p:scale>
          <a:sx n="65" d="100"/>
          <a:sy n="65" d="100"/>
        </p:scale>
        <p:origin x="846"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xmlns=""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xmlns=""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12/03/2023</a:t>
            </a:fld>
            <a:endParaRPr lang="es-CO"/>
          </a:p>
        </p:txBody>
      </p:sp>
      <p:sp>
        <p:nvSpPr>
          <p:cNvPr id="4" name="Marcador de pie de página 3">
            <a:extLst>
              <a:ext uri="{FF2B5EF4-FFF2-40B4-BE49-F238E27FC236}">
                <a16:creationId xmlns:a16="http://schemas.microsoft.com/office/drawing/2014/main" xmlns=""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xmlns=""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2.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12/03/2023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xmlns=""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xmlns="" id="{89F720DD-BA8F-C443-A59E-F0EEAF843AB1}"/>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5" name="Marcador de pie de página 4">
            <a:extLst>
              <a:ext uri="{FF2B5EF4-FFF2-40B4-BE49-F238E27FC236}">
                <a16:creationId xmlns:a16="http://schemas.microsoft.com/office/drawing/2014/main" xmlns=""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xmlns=""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xmlns=""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xmlns="" id="{0C9133D3-834D-0942-99DE-29F15E8DC436}"/>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5" name="Marcador de pie de página 4">
            <a:extLst>
              <a:ext uri="{FF2B5EF4-FFF2-40B4-BE49-F238E27FC236}">
                <a16:creationId xmlns:a16="http://schemas.microsoft.com/office/drawing/2014/main" xmlns=""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xmlns=""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xmlns=""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xmlns=""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xmlns=""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xmlns="" id="{B3F61D3C-242D-F544-9883-3EEF515CE808}"/>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5" name="Marcador de pie de página 4">
            <a:extLst>
              <a:ext uri="{FF2B5EF4-FFF2-40B4-BE49-F238E27FC236}">
                <a16:creationId xmlns:a16="http://schemas.microsoft.com/office/drawing/2014/main" xmlns=""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xmlns=""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xmlns=""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xmlns=""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xmlns="" id="{8EB62C8D-42BE-8DF8-DDA7-6DDCB2389C42}"/>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4" name="Marcador de pie de página 3">
            <a:extLst>
              <a:ext uri="{FF2B5EF4-FFF2-40B4-BE49-F238E27FC236}">
                <a16:creationId xmlns:a16="http://schemas.microsoft.com/office/drawing/2014/main" xmlns=""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xmlns=""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xmlns=""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xmlns=""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xmlns="" id="{3AB4C6E2-1F45-C54F-A384-6BA60BB5E5E7}"/>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5" name="Marcador de pie de página 4">
            <a:extLst>
              <a:ext uri="{FF2B5EF4-FFF2-40B4-BE49-F238E27FC236}">
                <a16:creationId xmlns:a16="http://schemas.microsoft.com/office/drawing/2014/main" xmlns=""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xmlns=""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xmlns=""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xmlns="" id="{BF0E9B39-9659-7747-851C-17A0C73C8B12}"/>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5" name="Marcador de pie de página 4">
            <a:extLst>
              <a:ext uri="{FF2B5EF4-FFF2-40B4-BE49-F238E27FC236}">
                <a16:creationId xmlns:a16="http://schemas.microsoft.com/office/drawing/2014/main" xmlns=""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xmlns=""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xmlns=""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xmlns=""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xmlns="" id="{2868BFB1-0C38-A141-AB7B-22CD10FF3F3D}"/>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6" name="Marcador de pie de página 5">
            <a:extLst>
              <a:ext uri="{FF2B5EF4-FFF2-40B4-BE49-F238E27FC236}">
                <a16:creationId xmlns:a16="http://schemas.microsoft.com/office/drawing/2014/main" xmlns=""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xmlns=""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xmlns=""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xmlns=""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xmlns=""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xmlns=""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xmlns="" id="{5A80CE19-B065-6E4F-A207-999BBF94CA15}"/>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8" name="Marcador de pie de página 7">
            <a:extLst>
              <a:ext uri="{FF2B5EF4-FFF2-40B4-BE49-F238E27FC236}">
                <a16:creationId xmlns:a16="http://schemas.microsoft.com/office/drawing/2014/main" xmlns=""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xmlns=""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xmlns="" id="{5AF7F14C-AA7D-3049-A400-4AC6EED53745}"/>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4" name="Marcador de pie de página 3">
            <a:extLst>
              <a:ext uri="{FF2B5EF4-FFF2-40B4-BE49-F238E27FC236}">
                <a16:creationId xmlns:a16="http://schemas.microsoft.com/office/drawing/2014/main" xmlns=""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xmlns=""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xmlns="" id="{77E92712-14E7-954C-8C23-33CD3DBD715B}"/>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3" name="Marcador de pie de página 2">
            <a:extLst>
              <a:ext uri="{FF2B5EF4-FFF2-40B4-BE49-F238E27FC236}">
                <a16:creationId xmlns:a16="http://schemas.microsoft.com/office/drawing/2014/main" xmlns=""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xmlns=""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xmlns=""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xmlns=""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xmlns="" id="{6E3E8B8D-7A8A-794B-83A8-6920142BBBD1}"/>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6" name="Marcador de pie de página 5">
            <a:extLst>
              <a:ext uri="{FF2B5EF4-FFF2-40B4-BE49-F238E27FC236}">
                <a16:creationId xmlns:a16="http://schemas.microsoft.com/office/drawing/2014/main" xmlns=""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xmlns=""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xmlns=""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xmlns=""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xmlns="" id="{1145138C-C370-6E42-902A-0DD2F4F614AE}"/>
              </a:ext>
            </a:extLst>
          </p:cNvPr>
          <p:cNvSpPr>
            <a:spLocks noGrp="1"/>
          </p:cNvSpPr>
          <p:nvPr>
            <p:ph type="dt" sz="half" idx="10"/>
          </p:nvPr>
        </p:nvSpPr>
        <p:spPr/>
        <p:txBody>
          <a:bodyPr/>
          <a:lstStyle/>
          <a:p>
            <a:fld id="{BD986248-06F7-A441-A47A-264EBD310E11}" type="datetimeFigureOut">
              <a:rPr lang="es-CO" smtClean="0"/>
              <a:t>12/03/2023</a:t>
            </a:fld>
            <a:endParaRPr lang="es-CO"/>
          </a:p>
        </p:txBody>
      </p:sp>
      <p:sp>
        <p:nvSpPr>
          <p:cNvPr id="6" name="Marcador de pie de página 5">
            <a:extLst>
              <a:ext uri="{FF2B5EF4-FFF2-40B4-BE49-F238E27FC236}">
                <a16:creationId xmlns:a16="http://schemas.microsoft.com/office/drawing/2014/main" xmlns=""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xmlns=""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xmlns=""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xmlns=""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xmlns=""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12/03/2023</a:t>
            </a:fld>
            <a:endParaRPr lang="es-CO"/>
          </a:p>
        </p:txBody>
      </p:sp>
      <p:sp>
        <p:nvSpPr>
          <p:cNvPr id="5" name="Marcador de pie de página 4">
            <a:extLst>
              <a:ext uri="{FF2B5EF4-FFF2-40B4-BE49-F238E27FC236}">
                <a16:creationId xmlns:a16="http://schemas.microsoft.com/office/drawing/2014/main" xmlns=""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xmlns=""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1015332" y="2967334"/>
            <a:ext cx="4884023" cy="923330"/>
          </a:xfrm>
          <a:prstGeom prst="rect">
            <a:avLst/>
          </a:prstGeom>
          <a:noFill/>
        </p:spPr>
        <p:txBody>
          <a:bodyPr wrap="square" rtlCol="0">
            <a:spAutoFit/>
          </a:bodyPr>
          <a:lstStyle/>
          <a:p>
            <a:r>
              <a:rPr lang="es-ES" sz="5400" b="1" dirty="0" smtClean="0">
                <a:solidFill>
                  <a:schemeClr val="tx1">
                    <a:lumMod val="75000"/>
                    <a:lumOff val="25000"/>
                  </a:schemeClr>
                </a:solidFill>
                <a:latin typeface="Work Sans" pitchFamily="2" charset="77"/>
              </a:rPr>
              <a:t>AutOsiris</a:t>
            </a:r>
            <a:endParaRPr lang="es-ES" sz="4000" b="1" dirty="0">
              <a:solidFill>
                <a:schemeClr val="tx1">
                  <a:lumMod val="75000"/>
                  <a:lumOff val="25000"/>
                </a:schemeClr>
              </a:solidFill>
              <a:latin typeface="Work Sans" pitchFamily="2" charset="77"/>
            </a:endParaRPr>
          </a:p>
        </p:txBody>
      </p:sp>
      <p:sp>
        <p:nvSpPr>
          <p:cNvPr id="3" name="CuadroTexto 2">
            <a:extLst>
              <a:ext uri="{FF2B5EF4-FFF2-40B4-BE49-F238E27FC236}">
                <a16:creationId xmlns:a16="http://schemas.microsoft.com/office/drawing/2014/main" xmlns="" id="{8FBDEB08-DE5A-B0C2-B0FE-954002411545}"/>
              </a:ext>
            </a:extLst>
          </p:cNvPr>
          <p:cNvSpPr txBox="1">
            <a:spLocks/>
          </p:cNvSpPr>
          <p:nvPr/>
        </p:nvSpPr>
        <p:spPr>
          <a:xfrm>
            <a:off x="6498769" y="2761818"/>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Sistema</a:t>
            </a:r>
            <a:endParaRPr lang="es-CO" sz="1600" dirty="0">
              <a:latin typeface="Work Sans Light" pitchFamily="2" charset="77"/>
            </a:endParaRPr>
          </a:p>
        </p:txBody>
      </p:sp>
      <p:sp>
        <p:nvSpPr>
          <p:cNvPr id="5" name="CuadroTexto 4">
            <a:extLst>
              <a:ext uri="{FF2B5EF4-FFF2-40B4-BE49-F238E27FC236}">
                <a16:creationId xmlns:a16="http://schemas.microsoft.com/office/drawing/2014/main" xmlns="" id="{73C65CF2-4CAC-4B81-D093-E60894228000}"/>
              </a:ext>
            </a:extLst>
          </p:cNvPr>
          <p:cNvSpPr txBox="1">
            <a:spLocks/>
          </p:cNvSpPr>
          <p:nvPr/>
        </p:nvSpPr>
        <p:spPr>
          <a:xfrm>
            <a:off x="8500314" y="2761818"/>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4" name="CuadroTexto 3">
            <a:extLst>
              <a:ext uri="{FF2B5EF4-FFF2-40B4-BE49-F238E27FC236}">
                <a16:creationId xmlns:a16="http://schemas.microsoft.com/office/drawing/2014/main" xmlns=""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xmlns=""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7" name="CuadroTexto 6">
            <a:extLst>
              <a:ext uri="{FF2B5EF4-FFF2-40B4-BE49-F238E27FC236}">
                <a16:creationId xmlns:a16="http://schemas.microsoft.com/office/drawing/2014/main" xmlns="" id="{61E176E7-6E48-7043-4A78-359C9D31D057}"/>
              </a:ext>
            </a:extLst>
          </p:cNvPr>
          <p:cNvSpPr txBox="1"/>
          <p:nvPr/>
        </p:nvSpPr>
        <p:spPr>
          <a:xfrm>
            <a:off x="1366063" y="1881018"/>
            <a:ext cx="3854368" cy="2246769"/>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a:p>
            <a:pPr marL="171450" indent="-171450">
              <a:buFont typeface="Arial" panose="020B0604020202020204" pitchFamily="34" charset="0"/>
              <a:buChar char="•"/>
            </a:pPr>
            <a:r>
              <a:rPr lang="es-ES" sz="1400" dirty="0">
                <a:latin typeface="Work Sans Light" pitchFamily="2" charset="77"/>
              </a:rPr>
              <a:t>Entregables</a:t>
            </a:r>
            <a:endParaRPr lang="es-CO" sz="1400" dirty="0">
              <a:latin typeface="Work Sans Light" pitchFamily="2" charset="77"/>
            </a:endParaRPr>
          </a:p>
        </p:txBody>
      </p:sp>
      <p:grpSp>
        <p:nvGrpSpPr>
          <p:cNvPr id="12" name="Grupo 11">
            <a:extLst>
              <a:ext uri="{FF2B5EF4-FFF2-40B4-BE49-F238E27FC236}">
                <a16:creationId xmlns:a16="http://schemas.microsoft.com/office/drawing/2014/main" xmlns=""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xmlns=""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xmlns=""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xmlns=""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Local</a:t>
            </a:r>
          </a:p>
          <a:p>
            <a:pPr marL="285750" indent="-285750">
              <a:buFont typeface="Arial" panose="020B0604020202020204" pitchFamily="34" charset="0"/>
              <a:buChar char="•"/>
            </a:pPr>
            <a:r>
              <a:rPr lang="es-MX" sz="1400" dirty="0">
                <a:latin typeface="Work Sans Light" pitchFamily="2" charset="77"/>
              </a:rPr>
              <a:t>Entregables</a:t>
            </a:r>
          </a:p>
        </p:txBody>
      </p:sp>
      <p:grpSp>
        <p:nvGrpSpPr>
          <p:cNvPr id="14" name="Grupo 13">
            <a:extLst>
              <a:ext uri="{FF2B5EF4-FFF2-40B4-BE49-F238E27FC236}">
                <a16:creationId xmlns:a16="http://schemas.microsoft.com/office/drawing/2014/main" xmlns=""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xmlns=""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xmlns=""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xmlns="" id="{A3825B01-EA75-13DA-930E-0E7065456FC4}"/>
              </a:ext>
            </a:extLst>
          </p:cNvPr>
          <p:cNvGrpSpPr/>
          <p:nvPr/>
        </p:nvGrpSpPr>
        <p:grpSpPr>
          <a:xfrm>
            <a:off x="4902545" y="2435610"/>
            <a:ext cx="3239167" cy="347863"/>
            <a:chOff x="668953" y="1494678"/>
            <a:chExt cx="3239167" cy="347863"/>
          </a:xfrm>
        </p:grpSpPr>
        <p:sp>
          <p:nvSpPr>
            <p:cNvPr id="10" name="Rectángulo 9">
              <a:extLst>
                <a:ext uri="{FF2B5EF4-FFF2-40B4-BE49-F238E27FC236}">
                  <a16:creationId xmlns:a16="http://schemas.microsoft.com/office/drawing/2014/main" xmlns=""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xmlns=""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xmlns="" id="{9BECBF41-5245-C57F-50B5-C5EEB7FC3623}"/>
              </a:ext>
            </a:extLst>
          </p:cNvPr>
          <p:cNvSpPr txBox="1"/>
          <p:nvPr/>
        </p:nvSpPr>
        <p:spPr>
          <a:xfrm>
            <a:off x="5138058" y="2876541"/>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18" name="Grupo 17">
            <a:extLst>
              <a:ext uri="{FF2B5EF4-FFF2-40B4-BE49-F238E27FC236}">
                <a16:creationId xmlns:a16="http://schemas.microsoft.com/office/drawing/2014/main" xmlns="" id="{FCE1BD1E-1D51-E6AF-F105-4076FC2D57D5}"/>
              </a:ext>
            </a:extLst>
          </p:cNvPr>
          <p:cNvGrpSpPr/>
          <p:nvPr/>
        </p:nvGrpSpPr>
        <p:grpSpPr>
          <a:xfrm>
            <a:off x="4909555" y="3942739"/>
            <a:ext cx="3239167" cy="347863"/>
            <a:chOff x="668953" y="1494678"/>
            <a:chExt cx="3239167" cy="347863"/>
          </a:xfrm>
        </p:grpSpPr>
        <p:sp>
          <p:nvSpPr>
            <p:cNvPr id="19" name="Rectángulo 18">
              <a:extLst>
                <a:ext uri="{FF2B5EF4-FFF2-40B4-BE49-F238E27FC236}">
                  <a16:creationId xmlns:a16="http://schemas.microsoft.com/office/drawing/2014/main" xmlns=""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xmlns=""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xmlns="" id="{FB827742-8BEF-4F91-027F-86DDB60084FD}"/>
              </a:ext>
            </a:extLst>
          </p:cNvPr>
          <p:cNvSpPr txBox="1"/>
          <p:nvPr/>
        </p:nvSpPr>
        <p:spPr>
          <a:xfrm>
            <a:off x="5138058" y="4440259"/>
            <a:ext cx="3854368" cy="1169551"/>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22" name="Grupo 21">
            <a:extLst>
              <a:ext uri="{FF2B5EF4-FFF2-40B4-BE49-F238E27FC236}">
                <a16:creationId xmlns:a16="http://schemas.microsoft.com/office/drawing/2014/main" xmlns="" id="{648580DD-9095-EA4C-4032-6CDC04F6E419}"/>
              </a:ext>
            </a:extLst>
          </p:cNvPr>
          <p:cNvGrpSpPr/>
          <p:nvPr/>
        </p:nvGrpSpPr>
        <p:grpSpPr>
          <a:xfrm>
            <a:off x="8350341" y="3163479"/>
            <a:ext cx="3239167" cy="347863"/>
            <a:chOff x="668953" y="1494678"/>
            <a:chExt cx="3239167" cy="347863"/>
          </a:xfrm>
        </p:grpSpPr>
        <p:sp>
          <p:nvSpPr>
            <p:cNvPr id="23" name="Rectángulo 22">
              <a:extLst>
                <a:ext uri="{FF2B5EF4-FFF2-40B4-BE49-F238E27FC236}">
                  <a16:creationId xmlns:a16="http://schemas.microsoft.com/office/drawing/2014/main" xmlns=""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xmlns=""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5" name="CuadroTexto 24">
            <a:extLst>
              <a:ext uri="{FF2B5EF4-FFF2-40B4-BE49-F238E27FC236}">
                <a16:creationId xmlns:a16="http://schemas.microsoft.com/office/drawing/2014/main" xmlns="" id="{ECCF2336-24C1-7B7D-C6B6-ECB6A1DAFDEA}"/>
              </a:ext>
            </a:extLst>
          </p:cNvPr>
          <p:cNvSpPr txBox="1"/>
          <p:nvPr/>
        </p:nvSpPr>
        <p:spPr>
          <a:xfrm>
            <a:off x="8578844" y="3660999"/>
            <a:ext cx="2750090" cy="954107"/>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Web – Remoto</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spTree>
    <p:extLst>
      <p:ext uri="{BB962C8B-B14F-4D97-AF65-F5344CB8AC3E}">
        <p14:creationId xmlns:p14="http://schemas.microsoft.com/office/powerpoint/2010/main" val="2843109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xmlns=""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xmlns="" id="{B78A6207-2D79-A9F8-E09D-30C60C0067DF}"/>
              </a:ext>
            </a:extLst>
          </p:cNvPr>
          <p:cNvSpPr txBox="1"/>
          <p:nvPr/>
        </p:nvSpPr>
        <p:spPr>
          <a:xfrm>
            <a:off x="4164221" y="837675"/>
            <a:ext cx="3863558" cy="1200329"/>
          </a:xfrm>
          <a:prstGeom prst="rect">
            <a:avLst/>
          </a:prstGeom>
          <a:noFill/>
        </p:spPr>
        <p:txBody>
          <a:bodyPr wrap="none" rtlCol="0">
            <a:spAutoFit/>
          </a:bodyPr>
          <a:lstStyle/>
          <a:p>
            <a:pPr algn="ctr"/>
            <a:r>
              <a:rPr lang="es-CO" sz="7200" dirty="0" smtClean="0">
                <a:solidFill>
                  <a:schemeClr val="bg1"/>
                </a:solidFill>
                <a:effectLst>
                  <a:outerShdw blurRad="38100" dist="38100" dir="2700000" algn="tl">
                    <a:srgbClr val="000000">
                      <a:alpha val="43137"/>
                    </a:srgbClr>
                  </a:outerShdw>
                </a:effectLst>
                <a:latin typeface="Work Sans Light" pitchFamily="2" charset="77"/>
              </a:rPr>
              <a:t>AutOsiris</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a16="http://schemas.microsoft.com/office/drawing/2014/main" xmlns=""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xmlns="" id="{9FA07BD2-A8DB-FF10-1E30-572887632351}"/>
              </a:ext>
            </a:extLst>
          </p:cNvPr>
          <p:cNvSpPr txBox="1"/>
          <p:nvPr/>
        </p:nvSpPr>
        <p:spPr>
          <a:xfrm>
            <a:off x="4168816" y="3463724"/>
            <a:ext cx="3854368" cy="830997"/>
          </a:xfrm>
          <a:prstGeom prst="rect">
            <a:avLst/>
          </a:prstGeom>
          <a:noFill/>
        </p:spPr>
        <p:txBody>
          <a:bodyPr wrap="square" rtlCol="0">
            <a:spAutoFit/>
          </a:bodyPr>
          <a:lstStyle/>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Elián Eduardo Ibarra Contreras</a:t>
            </a: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Alan Darién Prada Fierro</a:t>
            </a: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Juan Diego Rodríguez Rueda</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xmlns=""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xmlns="" id="{EA97DC05-4A6B-3E0B-D2C7-E6FB8FE7B99F}"/>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xmlns="" id="{B65FDE73-C641-1100-C209-6B5902DCC3EC}"/>
              </a:ext>
            </a:extLst>
          </p:cNvPr>
          <p:cNvSpPr/>
          <p:nvPr/>
        </p:nvSpPr>
        <p:spPr>
          <a:xfrm>
            <a:off x="1157468" y="2685327"/>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xmlns="" id="{EE37A3CD-1BAC-6175-4755-9AC66A46B6FF}"/>
              </a:ext>
            </a:extLst>
          </p:cNvPr>
          <p:cNvSpPr txBox="1">
            <a:spLocks/>
          </p:cNvSpPr>
          <p:nvPr/>
        </p:nvSpPr>
        <p:spPr>
          <a:xfrm>
            <a:off x="1182520" y="2393549"/>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xmlns="" id="{FBAA83CA-F5E1-3945-40AB-1CB1B233A0BF}"/>
              </a:ext>
            </a:extLst>
          </p:cNvPr>
          <p:cNvSpPr txBox="1"/>
          <p:nvPr/>
        </p:nvSpPr>
        <p:spPr>
          <a:xfrm>
            <a:off x="1145896" y="3275635"/>
            <a:ext cx="3854368" cy="2554545"/>
          </a:xfrm>
          <a:prstGeom prst="rect">
            <a:avLst/>
          </a:prstGeom>
          <a:noFill/>
        </p:spPr>
        <p:txBody>
          <a:bodyPr wrap="square" rtlCol="0">
            <a:spAutoFit/>
          </a:bodyPr>
          <a:lstStyle/>
          <a:p>
            <a:pPr algn="just" defTabSz="943239" hangingPunct="0"/>
            <a:r>
              <a:rPr lang="es-ES" sz="2000" dirty="0">
                <a:latin typeface="Work Sans Light" pitchFamily="2" charset="77"/>
                <a:sym typeface="Helvetica Neue"/>
              </a:rPr>
              <a:t>El proyecto se basa en un sistema de control que brinda a la empresa Miscelánea Osiris un automatizado control de sus ventas e inventario integrando a su distribuidora. Por medio de la creación de una aplicación y página web</a:t>
            </a:r>
            <a:r>
              <a:rPr lang="es-ES" sz="2000" dirty="0" smtClean="0">
                <a:latin typeface="Work Sans Light" pitchFamily="2" charset="77"/>
                <a:sym typeface="Helvetica Neue"/>
              </a:rPr>
              <a:t>.</a:t>
            </a:r>
            <a:endParaRPr lang="es-ES" sz="2000" dirty="0">
              <a:latin typeface="Work Sans Light" pitchFamily="2" charset="77"/>
              <a:sym typeface="Helvetica Neue"/>
            </a:endParaRP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xmlns=""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pitchFamily="2" charset="77"/>
              </a:rPr>
              <a:t>Nombre del Proyecto</a:t>
            </a:r>
          </a:p>
        </p:txBody>
      </p:sp>
      <p:sp>
        <p:nvSpPr>
          <p:cNvPr id="2" name="CuadroTexto 1">
            <a:extLst>
              <a:ext uri="{FF2B5EF4-FFF2-40B4-BE49-F238E27FC236}">
                <a16:creationId xmlns:a16="http://schemas.microsoft.com/office/drawing/2014/main" xmlns="" id="{72D24723-360A-B357-B421-17CF33D4C0B4}"/>
              </a:ext>
            </a:extLst>
          </p:cNvPr>
          <p:cNvSpPr txBox="1">
            <a:spLocks/>
          </p:cNvSpPr>
          <p:nvPr/>
        </p:nvSpPr>
        <p:spPr>
          <a:xfrm>
            <a:off x="1263775" y="3237807"/>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Sistema</a:t>
            </a:r>
            <a:endParaRPr lang="es-CO" sz="1600" dirty="0">
              <a:latin typeface="Work Sans Light" pitchFamily="2" charset="77"/>
            </a:endParaRPr>
          </a:p>
        </p:txBody>
      </p:sp>
      <p:sp>
        <p:nvSpPr>
          <p:cNvPr id="4" name="CuadroTexto 3">
            <a:extLst>
              <a:ext uri="{FF2B5EF4-FFF2-40B4-BE49-F238E27FC236}">
                <a16:creationId xmlns:a16="http://schemas.microsoft.com/office/drawing/2014/main" xmlns="" id="{6CD37F32-D413-C0B0-1883-F0E6FE54B3BB}"/>
              </a:ext>
            </a:extLst>
          </p:cNvPr>
          <p:cNvSpPr txBox="1">
            <a:spLocks/>
          </p:cNvSpPr>
          <p:nvPr/>
        </p:nvSpPr>
        <p:spPr>
          <a:xfrm>
            <a:off x="3265320" y="3237807"/>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sp>
        <p:nvSpPr>
          <p:cNvPr id="5" name="CuadroTexto 4">
            <a:extLst>
              <a:ext uri="{FF2B5EF4-FFF2-40B4-BE49-F238E27FC236}">
                <a16:creationId xmlns:a16="http://schemas.microsoft.com/office/drawing/2014/main" xmlns="" id="{7779D7A8-BEDD-C9DB-4CEE-7225220AFBCD}"/>
              </a:ext>
            </a:extLst>
          </p:cNvPr>
          <p:cNvSpPr txBox="1"/>
          <p:nvPr/>
        </p:nvSpPr>
        <p:spPr>
          <a:xfrm>
            <a:off x="665301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4" name="CuadroTexto 3">
            <a:extLst>
              <a:ext uri="{FF2B5EF4-FFF2-40B4-BE49-F238E27FC236}">
                <a16:creationId xmlns:a16="http://schemas.microsoft.com/office/drawing/2014/main" xmlns=""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xmlns=""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xmlns="" id="{0CA39C3C-B25E-C804-C832-61458138A925}"/>
              </a:ext>
            </a:extLst>
          </p:cNvPr>
          <p:cNvSpPr txBox="1"/>
          <p:nvPr/>
        </p:nvSpPr>
        <p:spPr>
          <a:xfrm>
            <a:off x="372353" y="1667521"/>
            <a:ext cx="11447293" cy="4278094"/>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Empresa Miscelánea Osiris está ubicada en el barrio Palo blanco </a:t>
            </a:r>
            <a:r>
              <a:rPr lang="es-MX" sz="1600" dirty="0" smtClean="0">
                <a:latin typeface="Work Sans Light" pitchFamily="2" charset="77"/>
              </a:rPr>
              <a:t>y se dedica a vender artículos principalmente de papelería y miscelánea.</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Los Procesos en los que se va a intervenir : </a:t>
            </a:r>
            <a:r>
              <a:rPr lang="es-MX" sz="1600" dirty="0" smtClean="0">
                <a:latin typeface="Work Sans Light" pitchFamily="2" charset="77"/>
              </a:rPr>
              <a:t>Inventario y Ventas.</a:t>
            </a:r>
            <a:endParaRPr lang="es-MX" sz="1600" dirty="0">
              <a:latin typeface="Work Sans Light" pitchFamily="2" charset="77"/>
            </a:endParaRPr>
          </a:p>
          <a:p>
            <a:pPr marL="285750" indent="-285750" algn="just">
              <a:buFont typeface="Arial" panose="020B0604020202020204" pitchFamily="34" charset="0"/>
              <a:buChar char="•"/>
            </a:pPr>
            <a:endParaRPr lang="es-MX" sz="1600" b="1"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El análisis de la información: </a:t>
            </a:r>
            <a:r>
              <a:rPr lang="es-MX" sz="1600" dirty="0">
                <a:latin typeface="Work Sans Light" pitchFamily="2" charset="77"/>
              </a:rPr>
              <a:t>Utilización de las Técnicas e Instrumentos de recolección de datos: Revisión Documental (Análisis de datos). Entrevista (Entrevista). Encuesta (Cuestionario). Observación Directa (Diario de Campo). A quiénes: Cargo-Funciones</a:t>
            </a:r>
            <a:r>
              <a:rPr lang="es-MX" sz="1600" dirty="0" smtClean="0">
                <a:latin typeface="Work Sans Light" pitchFamily="2" charset="77"/>
              </a:rPr>
              <a:t>.</a:t>
            </a:r>
          </a:p>
          <a:p>
            <a:pPr algn="just"/>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Las necesidades encontradas: </a:t>
            </a:r>
            <a:r>
              <a:rPr lang="es-MX" sz="1600" dirty="0" smtClean="0">
                <a:latin typeface="Work Sans Light" pitchFamily="2" charset="77"/>
              </a:rPr>
              <a:t>Se plantea un sistema de inventarios que permita observar los productos que entran y salen en tiempo real entre la distribuidora y el negocio pequeño. Puesto que no hay ninguna integración entre ambas, para llevar un correcto control de los productos. En el proceso de ventas se plantea un sistema que permita ver cada producto, información del mismo y lograr ver qué tanto se vende entre el proveedor (distribuidora) y el vendedor (negocio pequeño), para poder administrar el dinero que entra de allí.</a:t>
            </a:r>
          </a:p>
          <a:p>
            <a:pPr marL="285750" indent="-285750">
              <a:buFont typeface="Arial" panose="020B0604020202020204" pitchFamily="34" charset="0"/>
              <a:buChar char="•"/>
            </a:pPr>
            <a:endParaRPr lang="es-MX" sz="1600" dirty="0">
              <a:latin typeface="Work Sans Light" pitchFamily="2" charset="77"/>
            </a:endParaRPr>
          </a:p>
        </p:txBody>
      </p:sp>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xmlns=""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xmlns=""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xmlns="" id="{FBAA83CA-F5E1-3945-40AB-1CB1B233A0BF}"/>
              </a:ext>
            </a:extLst>
          </p:cNvPr>
          <p:cNvSpPr txBox="1"/>
          <p:nvPr/>
        </p:nvSpPr>
        <p:spPr>
          <a:xfrm>
            <a:off x="556218" y="1286827"/>
            <a:ext cx="5042916" cy="830997"/>
          </a:xfrm>
          <a:prstGeom prst="rect">
            <a:avLst/>
          </a:prstGeom>
          <a:noFill/>
        </p:spPr>
        <p:txBody>
          <a:bodyPr wrap="square" rtlCol="0">
            <a:spAutoFit/>
          </a:bodyPr>
          <a:lstStyle/>
          <a:p>
            <a:r>
              <a:rPr lang="es-MX" sz="1600" dirty="0">
                <a:latin typeface="Work Sans Light" pitchFamily="2" charset="77"/>
              </a:rPr>
              <a:t>Desarrollar un Sistema de Información Web </a:t>
            </a:r>
            <a:r>
              <a:rPr lang="es-MX" sz="1600" dirty="0" smtClean="0">
                <a:latin typeface="Work Sans Light" pitchFamily="2" charset="77"/>
              </a:rPr>
              <a:t>y  </a:t>
            </a:r>
            <a:r>
              <a:rPr lang="es-MX" sz="1600" dirty="0">
                <a:latin typeface="Work Sans Light" pitchFamily="2" charset="77"/>
              </a:rPr>
              <a:t>App AutOsiris para el </a:t>
            </a:r>
            <a:r>
              <a:rPr lang="es-MX" sz="1600" dirty="0" smtClean="0">
                <a:latin typeface="Work Sans Light" pitchFamily="2" charset="77"/>
              </a:rPr>
              <a:t>control de inventario y ventas de </a:t>
            </a:r>
            <a:r>
              <a:rPr lang="es-MX" sz="1600" dirty="0">
                <a:latin typeface="Work Sans Light" pitchFamily="2" charset="77"/>
              </a:rPr>
              <a:t>la Empresa </a:t>
            </a:r>
            <a:r>
              <a:rPr lang="es-MX" sz="1600" dirty="0" smtClean="0">
                <a:latin typeface="Work Sans Light" pitchFamily="2" charset="77"/>
              </a:rPr>
              <a:t>Miscelánea Osiris</a:t>
            </a:r>
            <a:endParaRPr lang="es-CO" sz="1600" dirty="0">
              <a:latin typeface="Work Sans Light" pitchFamily="2" charset="77"/>
            </a:endParaRPr>
          </a:p>
        </p:txBody>
      </p:sp>
      <p:pic>
        <p:nvPicPr>
          <p:cNvPr id="2" name="Imagen 1">
            <a:extLst>
              <a:ext uri="{FF2B5EF4-FFF2-40B4-BE49-F238E27FC236}">
                <a16:creationId xmlns:a16="http://schemas.microsoft.com/office/drawing/2014/main" xmlns="" id="{E7F90470-2942-22C6-7A33-F7E8E2D7CD28}"/>
              </a:ext>
            </a:extLst>
          </p:cNvPr>
          <p:cNvPicPr>
            <a:picLocks noChangeAspect="1"/>
          </p:cNvPicPr>
          <p:nvPr/>
        </p:nvPicPr>
        <p:blipFill>
          <a:blip r:embed="rId2"/>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xmlns="" id="{F5CB49A8-7161-5037-729C-90C8765D1574}"/>
              </a:ext>
            </a:extLst>
          </p:cNvPr>
          <p:cNvSpPr/>
          <p:nvPr/>
        </p:nvSpPr>
        <p:spPr>
          <a:xfrm>
            <a:off x="556218" y="2946249"/>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xmlns="" id="{802FD35A-EA47-F375-CD6A-B61F8B61B3AD}"/>
              </a:ext>
            </a:extLst>
          </p:cNvPr>
          <p:cNvSpPr txBox="1">
            <a:spLocks/>
          </p:cNvSpPr>
          <p:nvPr/>
        </p:nvSpPr>
        <p:spPr>
          <a:xfrm>
            <a:off x="645327" y="2688322"/>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xmlns="" id="{FC78F7BD-2A34-855F-15C3-306C2603A128}"/>
              </a:ext>
            </a:extLst>
          </p:cNvPr>
          <p:cNvSpPr txBox="1"/>
          <p:nvPr/>
        </p:nvSpPr>
        <p:spPr>
          <a:xfrm>
            <a:off x="764324" y="3660486"/>
            <a:ext cx="4834810" cy="263181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s-MX" sz="1600" dirty="0">
                <a:latin typeface="Work Sans Light" pitchFamily="2" charset="77"/>
              </a:rPr>
              <a:t>Gestionar los Usuarios de la </a:t>
            </a:r>
            <a:r>
              <a:rPr lang="es-MX" sz="1600" dirty="0" smtClean="0">
                <a:latin typeface="Work Sans Light" pitchFamily="2" charset="77"/>
              </a:rPr>
              <a:t>Miscelánea Osiris</a:t>
            </a:r>
            <a:endParaRPr lang="es-MX" sz="1600" dirty="0">
              <a:latin typeface="Work Sans Light" pitchFamily="2" charset="77"/>
            </a:endParaRPr>
          </a:p>
          <a:p>
            <a:pPr marL="285750" indent="-285750">
              <a:lnSpc>
                <a:spcPct val="150000"/>
              </a:lnSpc>
              <a:buFont typeface="Arial" panose="020B0604020202020204" pitchFamily="34" charset="0"/>
              <a:buChar char="•"/>
            </a:pPr>
            <a:r>
              <a:rPr lang="es-MX" sz="1600" dirty="0">
                <a:latin typeface="Work Sans Light" pitchFamily="2" charset="77"/>
              </a:rPr>
              <a:t>Gestionar </a:t>
            </a:r>
            <a:r>
              <a:rPr lang="es-MX" sz="1600" dirty="0" smtClean="0">
                <a:latin typeface="Work Sans Light" pitchFamily="2" charset="77"/>
              </a:rPr>
              <a:t>los Inventarios de </a:t>
            </a:r>
            <a:r>
              <a:rPr lang="es-MX" sz="1600" dirty="0">
                <a:latin typeface="Work Sans Light" pitchFamily="2" charset="77"/>
              </a:rPr>
              <a:t>la Empresa Miscelánea </a:t>
            </a:r>
            <a:r>
              <a:rPr lang="es-MX" sz="1600" dirty="0" smtClean="0">
                <a:latin typeface="Work Sans Light" pitchFamily="2" charset="77"/>
              </a:rPr>
              <a:t>Osiris.</a:t>
            </a:r>
          </a:p>
          <a:p>
            <a:pPr marL="285750" indent="-285750">
              <a:lnSpc>
                <a:spcPct val="150000"/>
              </a:lnSpc>
              <a:buFont typeface="Arial" panose="020B0604020202020204" pitchFamily="34" charset="0"/>
              <a:buChar char="•"/>
            </a:pPr>
            <a:r>
              <a:rPr lang="es-MX" sz="1600" dirty="0" smtClean="0">
                <a:latin typeface="Work Sans Light" pitchFamily="2" charset="77"/>
              </a:rPr>
              <a:t>Gestionar las ventas de </a:t>
            </a:r>
            <a:r>
              <a:rPr lang="es-MX" sz="1600" dirty="0">
                <a:latin typeface="Work Sans Light" pitchFamily="2" charset="77"/>
              </a:rPr>
              <a:t>la Empresa Miscelánea Osiris.</a:t>
            </a:r>
          </a:p>
          <a:p>
            <a:pPr marL="285750" indent="-285750">
              <a:lnSpc>
                <a:spcPct val="150000"/>
              </a:lnSpc>
              <a:buFont typeface="Arial" panose="020B0604020202020204" pitchFamily="34" charset="0"/>
              <a:buChar char="•"/>
            </a:pPr>
            <a:r>
              <a:rPr lang="es-MX" sz="1600" dirty="0" smtClean="0">
                <a:latin typeface="Work Sans Light" pitchFamily="2" charset="77"/>
              </a:rPr>
              <a:t>Gestionar </a:t>
            </a:r>
            <a:r>
              <a:rPr lang="es-MX" sz="1600" dirty="0">
                <a:latin typeface="Work Sans Light" pitchFamily="2" charset="77"/>
              </a:rPr>
              <a:t>los reportes gráficos </a:t>
            </a:r>
            <a:r>
              <a:rPr lang="es-MX" sz="1600" dirty="0" smtClean="0">
                <a:latin typeface="Work Sans Light" pitchFamily="2" charset="77"/>
              </a:rPr>
              <a:t>de ventas de </a:t>
            </a:r>
            <a:r>
              <a:rPr lang="es-MX" sz="1600" dirty="0">
                <a:latin typeface="Work Sans Light" pitchFamily="2" charset="77"/>
              </a:rPr>
              <a:t>la Empresa </a:t>
            </a:r>
            <a:r>
              <a:rPr lang="es-MX" sz="1600" dirty="0" smtClean="0">
                <a:latin typeface="Work Sans Light" pitchFamily="2" charset="77"/>
              </a:rPr>
              <a:t>Miscelánea </a:t>
            </a:r>
            <a:r>
              <a:rPr lang="es-MX" sz="1600" dirty="0">
                <a:latin typeface="Work Sans Light" pitchFamily="2" charset="77"/>
              </a:rPr>
              <a:t>Osiris.</a:t>
            </a: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4" name="CuadroTexto 3">
            <a:extLst>
              <a:ext uri="{FF2B5EF4-FFF2-40B4-BE49-F238E27FC236}">
                <a16:creationId xmlns:a16="http://schemas.microsoft.com/office/drawing/2014/main" xmlns=""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xmlns=""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xmlns="" id="{0CA39C3C-B25E-C804-C832-61458138A925}"/>
              </a:ext>
            </a:extLst>
          </p:cNvPr>
          <p:cNvSpPr txBox="1"/>
          <p:nvPr/>
        </p:nvSpPr>
        <p:spPr>
          <a:xfrm>
            <a:off x="372353" y="1667521"/>
            <a:ext cx="11447293" cy="3785652"/>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solución: Se propone el desarrollo de un Sistema de Información </a:t>
            </a:r>
            <a:r>
              <a:rPr lang="es-MX" sz="1600" dirty="0" smtClean="0">
                <a:latin typeface="Work Sans Light" pitchFamily="2" charset="77"/>
              </a:rPr>
              <a:t>Web y App </a:t>
            </a:r>
            <a:r>
              <a:rPr lang="es-MX" sz="1600" dirty="0">
                <a:latin typeface="Work Sans Light" pitchFamily="2" charset="77"/>
              </a:rPr>
              <a:t>denominado </a:t>
            </a:r>
            <a:r>
              <a:rPr lang="es-MX" sz="1600" dirty="0" smtClean="0">
                <a:latin typeface="Work Sans Light" pitchFamily="2" charset="77"/>
              </a:rPr>
              <a:t>AutOsiris que </a:t>
            </a:r>
            <a:r>
              <a:rPr lang="es-MX" sz="1600" dirty="0">
                <a:latin typeface="Work Sans Light" pitchFamily="2" charset="77"/>
              </a:rPr>
              <a:t>sirva como herramienta software de apoyo al </a:t>
            </a:r>
            <a:r>
              <a:rPr lang="es-MX" sz="1600" dirty="0" smtClean="0">
                <a:latin typeface="Work Sans Light" pitchFamily="2" charset="77"/>
              </a:rPr>
              <a:t>control de inventario y ventas de </a:t>
            </a:r>
            <a:r>
              <a:rPr lang="es-MX" sz="1600" dirty="0">
                <a:latin typeface="Work Sans Light" pitchFamily="2" charset="77"/>
              </a:rPr>
              <a:t>la Empresa </a:t>
            </a:r>
            <a:r>
              <a:rPr lang="es-MX" sz="1600" dirty="0" smtClean="0">
                <a:latin typeface="Work Sans Light" pitchFamily="2" charset="77"/>
              </a:rPr>
              <a:t>Miscelánea Osiris.</a:t>
            </a:r>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importancia del Sistema: Permitirá la gestión de los </a:t>
            </a:r>
            <a:r>
              <a:rPr lang="es-MX" sz="1600" dirty="0" smtClean="0">
                <a:latin typeface="Work Sans Light" pitchFamily="2" charset="77"/>
              </a:rPr>
              <a:t>Dueños y/o Administradores </a:t>
            </a:r>
            <a:r>
              <a:rPr lang="es-MX" sz="1600" dirty="0">
                <a:latin typeface="Work Sans Light" pitchFamily="2" charset="77"/>
              </a:rPr>
              <a:t>como usuarios de la Empresa </a:t>
            </a:r>
            <a:r>
              <a:rPr lang="es-MX" sz="1600" dirty="0" smtClean="0">
                <a:latin typeface="Work Sans Light" pitchFamily="2" charset="77"/>
              </a:rPr>
              <a:t>Miscelánea Osiris. </a:t>
            </a:r>
            <a:r>
              <a:rPr lang="es-MX" sz="1600" dirty="0">
                <a:latin typeface="Work Sans Light" pitchFamily="2" charset="77"/>
              </a:rPr>
              <a:t>En </a:t>
            </a:r>
            <a:r>
              <a:rPr lang="es-MX" sz="1600" dirty="0" smtClean="0">
                <a:latin typeface="Work Sans Light" pitchFamily="2" charset="77"/>
              </a:rPr>
              <a:t>el control de inventarios </a:t>
            </a:r>
            <a:r>
              <a:rPr lang="es-MX" sz="1600" dirty="0">
                <a:latin typeface="Work Sans Light" pitchFamily="2" charset="77"/>
              </a:rPr>
              <a:t>los </a:t>
            </a:r>
            <a:r>
              <a:rPr lang="es-MX" sz="1600" dirty="0" smtClean="0">
                <a:latin typeface="Work Sans Light" pitchFamily="2" charset="77"/>
              </a:rPr>
              <a:t>Dueños y/o Administradores </a:t>
            </a:r>
            <a:r>
              <a:rPr lang="es-MX" sz="1600" dirty="0">
                <a:latin typeface="Work Sans Light" pitchFamily="2" charset="77"/>
              </a:rPr>
              <a:t>podrán </a:t>
            </a:r>
            <a:r>
              <a:rPr lang="es-MX" sz="1600" dirty="0" smtClean="0">
                <a:latin typeface="Work Sans Light" pitchFamily="2" charset="77"/>
              </a:rPr>
              <a:t>ver una base de datos y registro de las entradas y salidas de los productos. </a:t>
            </a:r>
            <a:r>
              <a:rPr lang="es-MX" sz="1600" dirty="0">
                <a:latin typeface="Work Sans Light" pitchFamily="2" charset="77"/>
              </a:rPr>
              <a:t>En </a:t>
            </a:r>
            <a:r>
              <a:rPr lang="es-MX" sz="1600" dirty="0" smtClean="0">
                <a:latin typeface="Work Sans Light" pitchFamily="2" charset="77"/>
              </a:rPr>
              <a:t>las ventas </a:t>
            </a:r>
            <a:r>
              <a:rPr lang="es-MX" sz="1600" dirty="0">
                <a:latin typeface="Work Sans Light" pitchFamily="2" charset="77"/>
              </a:rPr>
              <a:t>los Dueños y/o Administradores </a:t>
            </a:r>
            <a:r>
              <a:rPr lang="es-MX" sz="1600" dirty="0" smtClean="0">
                <a:latin typeface="Work Sans Light" pitchFamily="2" charset="77"/>
              </a:rPr>
              <a:t>ver sus ventas en cierto rango de tiempo , esto representado en gráficos como tablas, diagramas de barras, de líneas, etc. Finalmente</a:t>
            </a:r>
            <a:r>
              <a:rPr lang="es-MX" sz="1600" dirty="0">
                <a:latin typeface="Work Sans Light" pitchFamily="2" charset="77"/>
              </a:rPr>
              <a:t>, facilitará la gestión de reportes gráficos e impresos, necesarios para la toma de decisiones del personal administrativo de la Empresa Miscelánea Osiris.</a:t>
            </a: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smtClean="0">
                <a:latin typeface="Work Sans Light" pitchFamily="2" charset="77"/>
              </a:rPr>
              <a:t>El aporte al Sector: El </a:t>
            </a:r>
            <a:r>
              <a:rPr lang="es-MX" sz="1600" dirty="0">
                <a:latin typeface="Work Sans Light" pitchFamily="2" charset="77"/>
              </a:rPr>
              <a:t>Sistema Empresa Miscelánea </a:t>
            </a:r>
            <a:r>
              <a:rPr lang="es-MX" sz="1600" dirty="0" smtClean="0">
                <a:latin typeface="Work Sans Light" pitchFamily="2" charset="77"/>
              </a:rPr>
              <a:t>Osiris servirá como aporte al sector Papelero, como [importancia para el Sector].</a:t>
            </a: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b="1" dirty="0">
              <a:latin typeface="Work Sans Light" pitchFamily="2" charset="77"/>
            </a:endParaRPr>
          </a:p>
        </p:txBody>
      </p:sp>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4" name="CuadroTexto 3">
            <a:extLst>
              <a:ext uri="{FF2B5EF4-FFF2-40B4-BE49-F238E27FC236}">
                <a16:creationId xmlns:a16="http://schemas.microsoft.com/office/drawing/2014/main" xmlns=""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xmlns=""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xmlns="" id="{0CA39C3C-B25E-C804-C832-61458138A925}"/>
              </a:ext>
            </a:extLst>
          </p:cNvPr>
          <p:cNvSpPr txBox="1"/>
          <p:nvPr/>
        </p:nvSpPr>
        <p:spPr>
          <a:xfrm>
            <a:off x="372353" y="1667521"/>
            <a:ext cx="11447293" cy="2800767"/>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Qué hace el Sistema: </a:t>
            </a:r>
            <a:r>
              <a:rPr lang="es-MX" sz="1600" dirty="0" smtClean="0">
                <a:latin typeface="Work Sans Light" pitchFamily="2" charset="77"/>
              </a:rPr>
              <a:t>En los inventarios los Dueños y/o Administradores podrán añadir, eliminar y ver sus productos que entran y salen para vender. En las ventas podrán ver los productos que vendieron y cuántos, mediante gráficos como tablas de registro, diagramas de líneas, diagramas circulares, etc.</a:t>
            </a:r>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Qué NO hace el Sistema: </a:t>
            </a:r>
            <a:r>
              <a:rPr lang="es-MX" sz="1600" dirty="0" smtClean="0">
                <a:latin typeface="Work Sans Light" pitchFamily="2" charset="77"/>
              </a:rPr>
              <a:t>Crear Hojas de cálculo de Excel (Inventarios), Crear Ventanas por producto </a:t>
            </a:r>
            <a:r>
              <a:rPr lang="es-MX" sz="1600" smtClean="0">
                <a:latin typeface="Work Sans Light" pitchFamily="2" charset="77"/>
              </a:rPr>
              <a:t>o categoría (Ventas)</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Tecnologías: </a:t>
            </a:r>
            <a:r>
              <a:rPr lang="es-MX" sz="1600" dirty="0" smtClean="0">
                <a:latin typeface="Work Sans Light" pitchFamily="2" charset="77"/>
              </a:rPr>
              <a:t>El proyecto será desarrollado en lenguajes de programación como: </a:t>
            </a:r>
            <a:r>
              <a:rPr lang="es-MX" sz="1600" dirty="0" err="1" smtClean="0">
                <a:latin typeface="Work Sans Light" pitchFamily="2" charset="77"/>
              </a:rPr>
              <a:t>html</a:t>
            </a:r>
            <a:r>
              <a:rPr lang="es-MX" sz="1600" dirty="0" smtClean="0">
                <a:latin typeface="Work Sans Light" pitchFamily="2" charset="77"/>
              </a:rPr>
              <a:t>, </a:t>
            </a:r>
            <a:r>
              <a:rPr lang="es-MX" sz="1600" dirty="0" err="1" smtClean="0">
                <a:latin typeface="Work Sans Light" pitchFamily="2" charset="77"/>
              </a:rPr>
              <a:t>css</a:t>
            </a:r>
            <a:r>
              <a:rPr lang="es-MX" sz="1600" dirty="0" smtClean="0">
                <a:latin typeface="Work Sans Light" pitchFamily="2" charset="77"/>
              </a:rPr>
              <a:t>, </a:t>
            </a:r>
            <a:r>
              <a:rPr lang="es-MX" sz="1600" dirty="0" err="1" smtClean="0">
                <a:latin typeface="Work Sans Light" pitchFamily="2" charset="77"/>
              </a:rPr>
              <a:t>javascript</a:t>
            </a:r>
            <a:r>
              <a:rPr lang="es-MX" sz="1600" dirty="0" smtClean="0">
                <a:latin typeface="Work Sans Light" pitchFamily="2" charset="77"/>
              </a:rPr>
              <a:t> y Python (Web y App), usando bases de datos </a:t>
            </a:r>
            <a:r>
              <a:rPr lang="es-MX" sz="1600" dirty="0" err="1" smtClean="0">
                <a:latin typeface="Work Sans Light" pitchFamily="2" charset="77"/>
              </a:rPr>
              <a:t>MySQL</a:t>
            </a:r>
            <a:r>
              <a:rPr lang="es-MX" sz="1600" dirty="0" smtClean="0">
                <a:latin typeface="Work Sans Light" pitchFamily="2" charset="77"/>
              </a:rPr>
              <a:t> y </a:t>
            </a:r>
            <a:r>
              <a:rPr lang="es-MX" sz="1600" dirty="0" err="1" smtClean="0">
                <a:latin typeface="Work Sans Light" pitchFamily="2" charset="77"/>
              </a:rPr>
              <a:t>frameworks</a:t>
            </a:r>
            <a:r>
              <a:rPr lang="es-MX" sz="1600" dirty="0" smtClean="0">
                <a:latin typeface="Work Sans Light" pitchFamily="2" charset="77"/>
              </a:rPr>
              <a:t> en programas como Ruby.</a:t>
            </a:r>
            <a:endParaRPr lang="es-MX" sz="1600" dirty="0">
              <a:latin typeface="Work Sans Light" pitchFamily="2" charset="77"/>
            </a:endParaRPr>
          </a:p>
          <a:p>
            <a:endParaRPr lang="es-MX" sz="1600" b="1" dirty="0">
              <a:latin typeface="Work Sans Light" pitchFamily="2" charset="77"/>
            </a:endParaRPr>
          </a:p>
          <a:p>
            <a:endParaRPr lang="es-MX" sz="1600" b="1" dirty="0">
              <a:latin typeface="Work Sans Light" pitchFamily="2" charset="77"/>
            </a:endParaRPr>
          </a:p>
        </p:txBody>
      </p:sp>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4" name="CuadroTexto 3">
            <a:extLst>
              <a:ext uri="{FF2B5EF4-FFF2-40B4-BE49-F238E27FC236}">
                <a16:creationId xmlns:a16="http://schemas.microsoft.com/office/drawing/2014/main" xmlns=""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xmlns=""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xmlns="" id="{0CA39C3C-B25E-C804-C832-61458138A925}"/>
              </a:ext>
            </a:extLst>
          </p:cNvPr>
          <p:cNvSpPr txBox="1"/>
          <p:nvPr/>
        </p:nvSpPr>
        <p:spPr>
          <a:xfrm>
            <a:off x="372353" y="1667521"/>
            <a:ext cx="11447293" cy="2062103"/>
          </a:xfrm>
          <a:prstGeom prst="rect">
            <a:avLst/>
          </a:prstGeom>
          <a:noFill/>
        </p:spPr>
        <p:txBody>
          <a:bodyPr wrap="square" rtlCol="0">
            <a:spAutoFit/>
          </a:bodyPr>
          <a:lstStyle/>
          <a:p>
            <a:pPr algn="just"/>
            <a:r>
              <a:rPr lang="es-MX" sz="1600" dirty="0">
                <a:latin typeface="Work Sans Light" pitchFamily="2" charset="77"/>
              </a:rPr>
              <a:t>Párrafo o separación por punto describiendo (máximo 6 líneas por párrafo):</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El cronograma: Hasta dónde va el proyecto en términos de Tiempo, actividades, evidencias, responsables, entre otros (Revisar concepto de Modelo Gantt)</a:t>
            </a:r>
          </a:p>
          <a:p>
            <a:pPr algn="just"/>
            <a:endParaRPr lang="es-MX" sz="1600" dirty="0">
              <a:latin typeface="Work Sans Light" pitchFamily="2" charset="77"/>
            </a:endParaRPr>
          </a:p>
          <a:p>
            <a:pPr algn="just"/>
            <a:r>
              <a:rPr lang="es-MX" sz="1600" b="1" dirty="0">
                <a:latin typeface="Work Sans Light" pitchFamily="2" charset="77"/>
              </a:rPr>
              <a:t>NOTA</a:t>
            </a:r>
            <a:r>
              <a:rPr lang="es-MX" sz="1600" dirty="0">
                <a:latin typeface="Work Sans Light" pitchFamily="2" charset="77"/>
              </a:rPr>
              <a:t>: No se usan viñetas o numeración, a menos que sea para contar o describir una serie de pasos. Se pueden utilizar imágenes de apoyo.</a:t>
            </a:r>
          </a:p>
          <a:p>
            <a:endParaRPr lang="es-MX" sz="1600" dirty="0">
              <a:latin typeface="Work Sans Light" pitchFamily="2" charset="77"/>
            </a:endParaRPr>
          </a:p>
        </p:txBody>
      </p:sp>
    </p:spTree>
    <p:extLst>
      <p:ext uri="{BB962C8B-B14F-4D97-AF65-F5344CB8AC3E}">
        <p14:creationId xmlns:p14="http://schemas.microsoft.com/office/powerpoint/2010/main" val="278382664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3548</TotalTime>
  <Words>825</Words>
  <Application>Microsoft Office PowerPoint</Application>
  <PresentationFormat>Panorámica</PresentationFormat>
  <Paragraphs>106</Paragraphs>
  <Slides>11</Slides>
  <Notes>2</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11</vt:i4>
      </vt:variant>
    </vt:vector>
  </HeadingPairs>
  <TitlesOfParts>
    <vt:vector size="19" baseType="lpstr">
      <vt:lpstr>Arial</vt:lpstr>
      <vt:lpstr>Calibri</vt:lpstr>
      <vt:lpstr>Calibri Light</vt:lpstr>
      <vt:lpstr>Helvetica Neue</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Entregables Proyecto Formativo por Trimestre</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familiaibarracontreras@hotmail.com</cp:lastModifiedBy>
  <cp:revision>82</cp:revision>
  <dcterms:created xsi:type="dcterms:W3CDTF">2020-10-01T23:51:28Z</dcterms:created>
  <dcterms:modified xsi:type="dcterms:W3CDTF">2023-03-12T12:56:13Z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